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48"/>
  </p:notesMasterIdLst>
  <p:handoutMasterIdLst>
    <p:handoutMasterId r:id="rId49"/>
  </p:handoutMasterIdLst>
  <p:sldIdLst>
    <p:sldId id="272" r:id="rId3"/>
    <p:sldId id="1724" r:id="rId4"/>
    <p:sldId id="1763" r:id="rId5"/>
    <p:sldId id="1764" r:id="rId6"/>
    <p:sldId id="1739" r:id="rId7"/>
    <p:sldId id="262" r:id="rId8"/>
    <p:sldId id="269" r:id="rId9"/>
    <p:sldId id="1725" r:id="rId10"/>
    <p:sldId id="1726" r:id="rId11"/>
    <p:sldId id="1727" r:id="rId12"/>
    <p:sldId id="1728" r:id="rId13"/>
    <p:sldId id="1729" r:id="rId14"/>
    <p:sldId id="1730" r:id="rId15"/>
    <p:sldId id="1731" r:id="rId16"/>
    <p:sldId id="1732" r:id="rId17"/>
    <p:sldId id="1733" r:id="rId18"/>
    <p:sldId id="1737" r:id="rId19"/>
    <p:sldId id="1734" r:id="rId20"/>
    <p:sldId id="1735" r:id="rId21"/>
    <p:sldId id="1736" r:id="rId22"/>
    <p:sldId id="1741" r:id="rId23"/>
    <p:sldId id="1738" r:id="rId24"/>
    <p:sldId id="1757" r:id="rId25"/>
    <p:sldId id="312" r:id="rId26"/>
    <p:sldId id="1742" r:id="rId27"/>
    <p:sldId id="1743" r:id="rId28"/>
    <p:sldId id="1744" r:id="rId29"/>
    <p:sldId id="1745" r:id="rId30"/>
    <p:sldId id="1746" r:id="rId31"/>
    <p:sldId id="1747" r:id="rId32"/>
    <p:sldId id="1749" r:id="rId33"/>
    <p:sldId id="1753" r:id="rId34"/>
    <p:sldId id="1750" r:id="rId35"/>
    <p:sldId id="1754" r:id="rId36"/>
    <p:sldId id="261" r:id="rId37"/>
    <p:sldId id="279" r:id="rId38"/>
    <p:sldId id="1762" r:id="rId39"/>
    <p:sldId id="1755" r:id="rId40"/>
    <p:sldId id="1756" r:id="rId41"/>
    <p:sldId id="1758" r:id="rId42"/>
    <p:sldId id="1759" r:id="rId43"/>
    <p:sldId id="1760" r:id="rId44"/>
    <p:sldId id="1765" r:id="rId45"/>
    <p:sldId id="1761" r:id="rId46"/>
    <p:sldId id="275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  <p14:sldId id="1724"/>
            <p14:sldId id="1763"/>
            <p14:sldId id="1764"/>
            <p14:sldId id="1739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269"/>
            <p14:sldId id="1725"/>
            <p14:sldId id="1726"/>
            <p14:sldId id="1727"/>
            <p14:sldId id="1728"/>
            <p14:sldId id="1729"/>
            <p14:sldId id="1730"/>
            <p14:sldId id="1731"/>
            <p14:sldId id="1732"/>
            <p14:sldId id="1733"/>
            <p14:sldId id="1737"/>
            <p14:sldId id="1734"/>
            <p14:sldId id="1735"/>
            <p14:sldId id="1736"/>
            <p14:sldId id="1741"/>
            <p14:sldId id="1738"/>
            <p14:sldId id="1757"/>
            <p14:sldId id="312"/>
            <p14:sldId id="1742"/>
            <p14:sldId id="1743"/>
            <p14:sldId id="1744"/>
            <p14:sldId id="1745"/>
            <p14:sldId id="1746"/>
            <p14:sldId id="1747"/>
            <p14:sldId id="1749"/>
            <p14:sldId id="1753"/>
            <p14:sldId id="1750"/>
            <p14:sldId id="1754"/>
            <p14:sldId id="261"/>
            <p14:sldId id="279"/>
            <p14:sldId id="1762"/>
            <p14:sldId id="1755"/>
            <p14:sldId id="1756"/>
            <p14:sldId id="1758"/>
            <p14:sldId id="1759"/>
            <p14:sldId id="1760"/>
            <p14:sldId id="1765"/>
            <p14:sldId id="1761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0" autoAdjust="0"/>
    <p:restoredTop sz="94215" autoAdjust="0"/>
  </p:normalViewPr>
  <p:slideViewPr>
    <p:cSldViewPr snapToGrid="0" showGuides="1">
      <p:cViewPr varScale="1">
        <p:scale>
          <a:sx n="112" d="100"/>
          <a:sy n="112" d="100"/>
        </p:scale>
        <p:origin x="224" y="33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58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3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6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9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内  容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7BA57AA-0245-4C19-883C-04CF1210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学术写作、规范与伦理</a:t>
            </a:r>
          </a:p>
        </p:txBody>
      </p:sp>
      <p:sp>
        <p:nvSpPr>
          <p:cNvPr id="47" name="内容占位符 46">
            <a:extLst>
              <a:ext uri="{FF2B5EF4-FFF2-40B4-BE49-F238E27FC236}">
                <a16:creationId xmlns:a16="http://schemas.microsoft.com/office/drawing/2014/main" id="{57A06D35-929D-48A7-90F7-673BFC4AE0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72164" y="5145927"/>
            <a:ext cx="2244701" cy="454025"/>
          </a:xfrm>
        </p:spPr>
        <p:txBody>
          <a:bodyPr/>
          <a:lstStyle/>
          <a:p>
            <a:r>
              <a:rPr lang="en-US" altLang="zh-CN" dirty="0"/>
              <a:t>2021.09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CC85D74C-8DF8-4C88-900D-1AF0872B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8699" y="4664885"/>
            <a:ext cx="3349862" cy="598488"/>
          </a:xfrm>
        </p:spPr>
        <p:txBody>
          <a:bodyPr/>
          <a:lstStyle/>
          <a:p>
            <a:r>
              <a:rPr lang="zh-CN" altLang="en-US" sz="1600" dirty="0"/>
              <a:t>张晗</a:t>
            </a:r>
          </a:p>
        </p:txBody>
      </p:sp>
      <p:pic>
        <p:nvPicPr>
          <p:cNvPr id="33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F388417C-463F-4AAD-B8CE-B3D41B61A4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52EC41F-0350-4579-B30E-AB9780CD5BFB}"/>
              </a:ext>
            </a:extLst>
          </p:cNvPr>
          <p:cNvSpPr txBox="1"/>
          <p:nvPr/>
        </p:nvSpPr>
        <p:spPr>
          <a:xfrm>
            <a:off x="5740350" y="3712008"/>
            <a:ext cx="544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第一讲： 概述</a:t>
            </a:r>
          </a:p>
        </p:txBody>
      </p:sp>
    </p:spTree>
    <p:extLst>
      <p:ext uri="{BB962C8B-B14F-4D97-AF65-F5344CB8AC3E}">
        <p14:creationId xmlns:p14="http://schemas.microsoft.com/office/powerpoint/2010/main" val="90011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By the time you finish elementary school, you know a little:</a:t>
            </a:r>
            <a:endParaRPr lang="zh-CN" altLang="en-US" dirty="0"/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ACD810-7C77-1144-B502-BEDAD390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61821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By the time you finish high school, you know a bit more: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CADCD3-E3E4-F447-86FE-2FDED4B9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2" y="1618217"/>
            <a:ext cx="4572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2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With a bachelor's degree, you gain a specialty: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829564-A5AB-B84D-8FE3-69F9EFAE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618218"/>
            <a:ext cx="4574400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8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A master's degree deepens that specialty: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3CF725-44C2-CF40-B734-399ED041B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618218"/>
            <a:ext cx="4574400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1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Reading research papers takes you to the edge of human knowledge: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8C8005-39AE-3E4D-B4A1-F9CE2693C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9" y="1618218"/>
            <a:ext cx="4593600" cy="34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Once you're at the boundary, you focus: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5FEA39-486B-D243-8E51-6B8413B7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619250"/>
            <a:ext cx="4593600" cy="34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You push at the boundary for a few years: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F02D27-8989-414F-920B-283E7FEB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536569"/>
            <a:ext cx="4593600" cy="34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6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Until one day, the boundary gives way: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3555F5-77C1-6841-9E6E-710D56E24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537200"/>
            <a:ext cx="4593600" cy="34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4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And, that dent you've made is called a Ph.D.: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12CD8F-C125-444A-8903-D5DF8111A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537200"/>
            <a:ext cx="4593600" cy="34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2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Of course, the world looks different to you now: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1FCE9B-0364-3340-9E77-F9B822EF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4" y="1618218"/>
            <a:ext cx="4593600" cy="34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5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319056" y="1066749"/>
            <a:ext cx="3092292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3624045" y="1066749"/>
            <a:ext cx="7977404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3731619" y="112290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3875714" y="1567808"/>
            <a:ext cx="7525777" cy="300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张晗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zhanghan_tc@sjtu.edu.cn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2007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上海交通大学自动化系       学士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上海交通大学自动化系       硕士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瑞典皇家理工学院数学系   博士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工业界工作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至今  上海交通大学自动化系      助理教授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298550" y="447952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F9974-F6DC-DE42-A82D-86914E97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4" y="1362009"/>
            <a:ext cx="2287876" cy="30829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DBC6CF-3FDD-494A-9DC8-B9012F2E86F2}"/>
              </a:ext>
            </a:extLst>
          </p:cNvPr>
          <p:cNvSpPr txBox="1"/>
          <p:nvPr/>
        </p:nvSpPr>
        <p:spPr>
          <a:xfrm>
            <a:off x="526374" y="4916043"/>
            <a:ext cx="1087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研究领域：</a:t>
            </a:r>
            <a:endParaRPr kumimoji="1" lang="en-US" altLang="zh-CN" sz="2400" dirty="0"/>
          </a:p>
          <a:p>
            <a:r>
              <a:rPr kumimoji="1" lang="en-US" altLang="zh-CN" sz="2400" dirty="0"/>
              <a:t>Optimal Control Theory, Game Theory, Optimization and their applications in robotics.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200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So, don't forget the bigger picture:</a:t>
            </a:r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AA0E3E-3E8F-DD4A-91D2-D09BDF391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618218"/>
            <a:ext cx="4535999" cy="3401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1BE283-C4E0-1E41-8954-707A13AE3CBD}"/>
              </a:ext>
            </a:extLst>
          </p:cNvPr>
          <p:cNvSpPr txBox="1"/>
          <p:nvPr/>
        </p:nvSpPr>
        <p:spPr>
          <a:xfrm>
            <a:off x="4701914" y="5612307"/>
            <a:ext cx="278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Keep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pushing.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03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948766-B38C-B840-BD1E-21D830967C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B27739-5A30-8243-9EF7-4027672D35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E50A99-FC8F-594D-A246-31AE922F8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因科研而沮丧是正常现象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8FF77-0642-6540-840F-19764691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9" y="743339"/>
            <a:ext cx="2744184" cy="5594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5BD912-B480-EB4E-AF5B-75A3DEB1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42" y="743339"/>
            <a:ext cx="5571967" cy="55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7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</a:t>
            </a:r>
            <a:r>
              <a:rPr lang="en-US" altLang="zh-CN" dirty="0"/>
              <a:t>VS</a:t>
            </a:r>
            <a:r>
              <a:rPr lang="zh-CN" altLang="en-US" dirty="0"/>
              <a:t>工作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矩形: 圆角 12">
            <a:extLst>
              <a:ext uri="{FF2B5EF4-FFF2-40B4-BE49-F238E27FC236}">
                <a16:creationId xmlns:a16="http://schemas.microsoft.com/office/drawing/2014/main" id="{7957CB9F-A4B3-F448-8E11-05B73E70C12D}"/>
              </a:ext>
            </a:extLst>
          </p:cNvPr>
          <p:cNvSpPr/>
          <p:nvPr/>
        </p:nvSpPr>
        <p:spPr>
          <a:xfrm>
            <a:off x="6219993" y="684074"/>
            <a:ext cx="5747218" cy="340786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5A5460-87D5-7D41-B570-E72EDA42405F}"/>
              </a:ext>
            </a:extLst>
          </p:cNvPr>
          <p:cNvSpPr txBox="1"/>
          <p:nvPr/>
        </p:nvSpPr>
        <p:spPr>
          <a:xfrm>
            <a:off x="6706812" y="1327011"/>
            <a:ext cx="3894607" cy="204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/>
              <a:t>科研所培养的能力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/>
              <a:t>问题拆解</a:t>
            </a:r>
            <a:endParaRPr lang="en-US" altLang="zh-CN" sz="2400" dirty="0"/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/>
              <a:t>严谨的逻辑思维</a:t>
            </a:r>
            <a:endParaRPr lang="en-US" altLang="zh-CN" sz="2400" dirty="0"/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/>
              <a:t>表达自己的工作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543070D-A925-5D41-A393-F934D2AFC892}"/>
              </a:ext>
            </a:extLst>
          </p:cNvPr>
          <p:cNvSpPr/>
          <p:nvPr/>
        </p:nvSpPr>
        <p:spPr>
          <a:xfrm>
            <a:off x="6335038" y="79480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right-quote-sign_36811">
            <a:extLst>
              <a:ext uri="{FF2B5EF4-FFF2-40B4-BE49-F238E27FC236}">
                <a16:creationId xmlns:a16="http://schemas.microsoft.com/office/drawing/2014/main" id="{D5A5747E-0BA0-4548-96C8-DDDFBCA55B39}"/>
              </a:ext>
            </a:extLst>
          </p:cNvPr>
          <p:cNvSpPr>
            <a:spLocks noChangeAspect="1"/>
          </p:cNvSpPr>
          <p:nvPr/>
        </p:nvSpPr>
        <p:spPr bwMode="auto">
          <a:xfrm>
            <a:off x="11684345" y="388768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80C643-2D43-1D44-A131-EB1E5A6D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" y="684073"/>
            <a:ext cx="6039111" cy="617368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BB97DDA-021D-3644-B7DC-FF2076A67D5A}"/>
              </a:ext>
            </a:extLst>
          </p:cNvPr>
          <p:cNvSpPr txBox="1"/>
          <p:nvPr/>
        </p:nvSpPr>
        <p:spPr>
          <a:xfrm>
            <a:off x="6480811" y="4537710"/>
            <a:ext cx="5052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科研是对一个人独立解决问题所需整体素质的培养</a:t>
            </a:r>
          </a:p>
        </p:txBody>
      </p:sp>
    </p:spTree>
    <p:extLst>
      <p:ext uri="{BB962C8B-B14F-4D97-AF65-F5344CB8AC3E}">
        <p14:creationId xmlns:p14="http://schemas.microsoft.com/office/powerpoint/2010/main" val="36464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写作，是一辈子的事儿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56CE5B-65DC-B045-A44C-ED2765F6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08" y="720416"/>
            <a:ext cx="5217888" cy="44255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46BCE9-401A-A740-8CB6-21FD469C3250}"/>
              </a:ext>
            </a:extLst>
          </p:cNvPr>
          <p:cNvSpPr txBox="1"/>
          <p:nvPr/>
        </p:nvSpPr>
        <p:spPr>
          <a:xfrm>
            <a:off x="4788940" y="4905988"/>
            <a:ext cx="5382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工作周报、月报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年终述职报告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产品手册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4C64DE-EDA7-F14F-B020-F02DD036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82691"/>
            <a:ext cx="4532630" cy="56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9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在这门课中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你将学到什么？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51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本课程的主要内容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研究的规范和伦理</a:t>
            </a:r>
            <a:endParaRPr lang="en-US" altLang="zh-CN" sz="2400" dirty="0"/>
          </a:p>
          <a:p>
            <a:pPr algn="just">
              <a:lnSpc>
                <a:spcPct val="13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 科学写作、汇报和交流的技巧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F90840-584B-444D-8B27-30A33DB0F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0" y="2093321"/>
            <a:ext cx="5352620" cy="22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7445552" y="959011"/>
            <a:ext cx="4699502" cy="5082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7523805" y="103794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7561169" y="1158995"/>
            <a:ext cx="4417824" cy="580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人群中的自然突变</a:t>
            </a:r>
            <a:r>
              <a:rPr lang="en" altLang="zh-CN" sz="2400" dirty="0"/>
              <a:t>CCR5-</a:t>
            </a:r>
            <a:r>
              <a:rPr lang="el-GR" altLang="zh-CN" sz="2400" dirty="0"/>
              <a:t>Δ32</a:t>
            </a:r>
            <a:r>
              <a:rPr lang="zh-CN" altLang="el-GR" sz="2400" dirty="0"/>
              <a:t>基因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改变婴儿的</a:t>
            </a:r>
            <a:r>
              <a:rPr lang="en-US" altLang="zh-CN" sz="2400" dirty="0"/>
              <a:t>CCR5</a:t>
            </a:r>
            <a:r>
              <a:rPr lang="zh-CN" altLang="en-US" sz="2400" dirty="0"/>
              <a:t>基因→免疫</a:t>
            </a:r>
            <a:r>
              <a:rPr lang="en-US" altLang="zh-CN" sz="2400" dirty="0"/>
              <a:t>R5</a:t>
            </a:r>
            <a:r>
              <a:rPr lang="zh-CN" altLang="en-US" sz="2400" dirty="0"/>
              <a:t>型艾滋病，但对仅使用</a:t>
            </a:r>
            <a:r>
              <a:rPr lang="en" altLang="zh-CN" sz="2400" dirty="0"/>
              <a:t>CXCR4</a:t>
            </a:r>
            <a:r>
              <a:rPr lang="zh-CN" altLang="en-US" sz="2400" dirty="0"/>
              <a:t>受体蛋白的</a:t>
            </a:r>
            <a:r>
              <a:rPr lang="en" altLang="zh-CN" sz="2400" dirty="0"/>
              <a:t>X4</a:t>
            </a:r>
            <a:r>
              <a:rPr lang="zh-CN" altLang="en-US" sz="2400" dirty="0"/>
              <a:t>型</a:t>
            </a:r>
            <a:r>
              <a:rPr lang="en" altLang="zh-CN" sz="2400" dirty="0"/>
              <a:t>HIV</a:t>
            </a:r>
            <a:r>
              <a:rPr lang="zh-CN" altLang="en-US" sz="2400" dirty="0"/>
              <a:t>病毒却没有免疫能力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" altLang="zh-CN" sz="2400" dirty="0"/>
              <a:t>CCR5</a:t>
            </a:r>
            <a:r>
              <a:rPr lang="zh-CN" altLang="en-US" sz="2400" dirty="0"/>
              <a:t>在正常免疫中的作用尚不清楚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" altLang="zh-CN" sz="2400" dirty="0"/>
              <a:t>CRISPR/Cas9</a:t>
            </a:r>
            <a:r>
              <a:rPr lang="zh-CN" altLang="en-US" sz="2400" dirty="0"/>
              <a:t>技术目前并不完全成熟→“脱靶效应”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720429" y="585007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EB8CA5-0B48-2C43-A59E-F6FB6283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" y="959013"/>
            <a:ext cx="7224712" cy="50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2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7445552" y="959011"/>
            <a:ext cx="4699502" cy="5082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7523805" y="103794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7561169" y="1158995"/>
            <a:ext cx="4417824" cy="436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被编辑的基因的作用未被完全了解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打开了“基因编辑”的潘多拉魔盒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被编辑的基因永远混入了人类的基因库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那对夫妇本有更好的选择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/>
              <a:t>用孩子的生命与未来作为自己成名和晋升的资本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720429" y="585007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EB8CA5-0B48-2C43-A59E-F6FB6283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" y="959013"/>
            <a:ext cx="7224712" cy="50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070579" y="696670"/>
            <a:ext cx="6908414" cy="5406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216033" y="83514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689598" y="696670"/>
            <a:ext cx="6030831" cy="592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【2014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  <a:r>
              <a:rPr lang="zh-CN" altLang="en-US" dirty="0"/>
              <a:t>将从新生小鼠身上分离的细胞暴露在弱酸性的环境中，能够使细胞恢复到未分化状态，并使其具备分化成任何细胞类型的潜能。他们将这种现象称之为“刺激触发的多能性获得”（</a:t>
            </a:r>
            <a:r>
              <a:rPr lang="en" altLang="zh-CN" dirty="0"/>
              <a:t>STAP</a:t>
            </a:r>
            <a:r>
              <a:rPr lang="zh-CN" altLang="en" dirty="0"/>
              <a:t>）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【2014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  <a:r>
              <a:rPr lang="zh-CN" altLang="en-US" dirty="0"/>
              <a:t>许多顶尖研究者表示他们无法重复出小保方的实验结果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 2014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上发表的文章，明显重复使用了两张其博士学位论文上的图片。共同作者：若山照彦，“对该文章已经失去信心”。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 2014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  <a:r>
              <a:rPr lang="en" altLang="zh-CN" dirty="0"/>
              <a:t>RIKEN</a:t>
            </a:r>
            <a:r>
              <a:rPr lang="zh-CN" altLang="en-US" dirty="0"/>
              <a:t>宣布小保方晴子在研究中存在捏造、篡改等学术不端行为。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 2014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  <a:r>
              <a:rPr lang="zh-CN" altLang="en-US" dirty="0"/>
              <a:t>若山照彦提供了</a:t>
            </a:r>
            <a:r>
              <a:rPr lang="en-US" altLang="zh-CN" dirty="0"/>
              <a:t>20</a:t>
            </a:r>
            <a:r>
              <a:rPr lang="zh-CN" altLang="en-US" dirty="0"/>
              <a:t>个干细胞系（包括小保方的</a:t>
            </a:r>
            <a:r>
              <a:rPr lang="en-US" altLang="zh-CN" dirty="0"/>
              <a:t>8</a:t>
            </a:r>
            <a:r>
              <a:rPr lang="zh-CN" altLang="en-US" dirty="0"/>
              <a:t>个在内）给一家匿名的独立遗传分析小组：所有干细胞系都与论文声称的小鼠品系不符，</a:t>
            </a:r>
            <a:r>
              <a:rPr lang="en" altLang="zh-CN" dirty="0"/>
              <a:t>STAP</a:t>
            </a:r>
            <a:r>
              <a:rPr lang="zh-CN" altLang="en-US" dirty="0"/>
              <a:t>不存在。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720429" y="585007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21E78C-FE6D-264A-A2ED-5B766AFB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" y="659999"/>
            <a:ext cx="4930499" cy="62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070579" y="696670"/>
            <a:ext cx="6908414" cy="53231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216033" y="83514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689598" y="977521"/>
            <a:ext cx="5781740" cy="437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【7</a:t>
            </a:r>
            <a:r>
              <a:rPr lang="zh-CN" altLang="en-US" dirty="0"/>
              <a:t>月</a:t>
            </a:r>
            <a:r>
              <a:rPr lang="en-US" altLang="zh-CN" dirty="0"/>
              <a:t>2</a:t>
            </a:r>
            <a:r>
              <a:rPr lang="zh-CN" altLang="en-US" dirty="0"/>
              <a:t>日</a:t>
            </a:r>
            <a:r>
              <a:rPr lang="en-US" altLang="zh-CN" dirty="0"/>
              <a:t>】《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杂志将两篇</a:t>
            </a:r>
            <a:r>
              <a:rPr lang="en" altLang="zh-CN" dirty="0"/>
              <a:t>STAP</a:t>
            </a:r>
            <a:r>
              <a:rPr lang="zh-CN" altLang="en-US" dirty="0"/>
              <a:t>论文撤稿。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【8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  <a:r>
              <a:rPr lang="zh-CN" altLang="en-US" dirty="0"/>
              <a:t>一直力挺</a:t>
            </a:r>
            <a:r>
              <a:rPr lang="en" altLang="zh-CN" dirty="0"/>
              <a:t>STAP</a:t>
            </a:r>
            <a:r>
              <a:rPr lang="zh-CN" altLang="en-US" dirty="0"/>
              <a:t>的小保方晴子</a:t>
            </a:r>
            <a:r>
              <a:rPr lang="zh-CN" altLang="en-US" dirty="0">
                <a:solidFill>
                  <a:srgbClr val="FF0000"/>
                </a:solidFill>
              </a:rPr>
              <a:t>导师</a:t>
            </a:r>
            <a:r>
              <a:rPr lang="zh-CN" altLang="en-US" dirty="0"/>
              <a:t>、被认为有望获诺贝尔奖的干细胞界顶尖专家笹井芳树</a:t>
            </a:r>
            <a:r>
              <a:rPr lang="zh-CN" altLang="en-US" dirty="0">
                <a:solidFill>
                  <a:srgbClr val="FF0000"/>
                </a:solidFill>
              </a:rPr>
              <a:t>自杀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【12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  <a:r>
              <a:rPr lang="en" altLang="zh-CN" dirty="0"/>
              <a:t>RIKEN</a:t>
            </a:r>
            <a:r>
              <a:rPr lang="zh-CN" altLang="en-US" dirty="0"/>
              <a:t>限小保方在</a:t>
            </a:r>
            <a:r>
              <a:rPr lang="en-US" altLang="zh-CN" dirty="0"/>
              <a:t>11</a:t>
            </a:r>
            <a:r>
              <a:rPr lang="zh-CN" altLang="en-US" dirty="0"/>
              <a:t>月内重复</a:t>
            </a:r>
            <a:r>
              <a:rPr lang="en" altLang="zh-CN" dirty="0"/>
              <a:t>STAP</a:t>
            </a:r>
            <a:r>
              <a:rPr lang="zh-CN" altLang="en-US" dirty="0"/>
              <a:t>实验，并全方位监控实验过程。</a:t>
            </a:r>
            <a:r>
              <a:rPr lang="en" altLang="zh-CN" dirty="0"/>
              <a:t>RIKEN</a:t>
            </a:r>
            <a:r>
              <a:rPr lang="zh-CN" altLang="en-US" dirty="0"/>
              <a:t>宣布在小保方晴子亲自参与的</a:t>
            </a:r>
            <a:r>
              <a:rPr lang="en" altLang="zh-CN" dirty="0"/>
              <a:t>STAP</a:t>
            </a:r>
            <a:r>
              <a:rPr lang="zh-CN" altLang="en-US" dirty="0"/>
              <a:t>细胞制备实验中，研究人员未能再现</a:t>
            </a:r>
            <a:r>
              <a:rPr lang="en" altLang="zh-CN" dirty="0"/>
              <a:t>STAP</a:t>
            </a:r>
            <a:r>
              <a:rPr lang="zh-CN" altLang="en-US" dirty="0"/>
              <a:t>细胞。</a:t>
            </a:r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日，讲谈社出版了小保方对此事件的自述日记「那一天」（</a:t>
            </a:r>
            <a:r>
              <a:rPr lang="ja-JP" altLang="en-US"/>
              <a:t>あの</a:t>
            </a:r>
            <a:r>
              <a:rPr lang="zh-CN" altLang="en-US" dirty="0"/>
              <a:t>日），书中</a:t>
            </a:r>
            <a:r>
              <a:rPr lang="zh-CN" altLang="en-US" dirty="0">
                <a:solidFill>
                  <a:srgbClr val="FF0000"/>
                </a:solidFill>
              </a:rPr>
              <a:t>仍然主张</a:t>
            </a:r>
            <a:r>
              <a:rPr lang="en" altLang="zh-CN" dirty="0">
                <a:solidFill>
                  <a:srgbClr val="FF0000"/>
                </a:solidFill>
              </a:rPr>
              <a:t>STAP</a:t>
            </a:r>
            <a:r>
              <a:rPr lang="zh-CN" altLang="en-US" dirty="0">
                <a:solidFill>
                  <a:srgbClr val="FF0000"/>
                </a:solidFill>
              </a:rPr>
              <a:t>现象真实存在</a:t>
            </a:r>
            <a:r>
              <a:rPr lang="zh-CN" altLang="en-US" dirty="0"/>
              <a:t>。售出超过</a:t>
            </a:r>
            <a:r>
              <a:rPr lang="en-US" altLang="zh-CN" dirty="0"/>
              <a:t>25</a:t>
            </a:r>
            <a:r>
              <a:rPr lang="zh-CN" altLang="en-US" dirty="0"/>
              <a:t>万本，成为一时的畅销书。</a:t>
            </a:r>
            <a:endParaRPr lang="en-US" altLang="zh-CN" dirty="0"/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720429" y="585007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21E78C-FE6D-264A-A2ED-5B766AFB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" y="659999"/>
            <a:ext cx="4930499" cy="62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319056" y="1066749"/>
            <a:ext cx="3092292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3624045" y="1066749"/>
            <a:ext cx="7977404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3731619" y="112290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3875714" y="1567808"/>
            <a:ext cx="7525777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方崇荣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crfang@sjtu.edu.cn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浙江大学控制学院             学士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浙江大学控制学院             博士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阿里云计算有限公司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至今  上海交通大学自动化系      助理教授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298550" y="447952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DBC6CF-3FDD-494A-9DC8-B9012F2E86F2}"/>
              </a:ext>
            </a:extLst>
          </p:cNvPr>
          <p:cNvSpPr txBox="1"/>
          <p:nvPr/>
        </p:nvSpPr>
        <p:spPr>
          <a:xfrm>
            <a:off x="526374" y="4916043"/>
            <a:ext cx="11279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研究领域：</a:t>
            </a:r>
            <a:endParaRPr kumimoji="1" lang="en-US" altLang="zh-CN" sz="2400" dirty="0"/>
          </a:p>
          <a:p>
            <a:r>
              <a:rPr kumimoji="1" lang="en-US" altLang="zh-CN" sz="2400" dirty="0"/>
              <a:t>Cyber-physical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system security; Attack detection and recovery; Anomaly detection and diagnosis in the cloud network</a:t>
            </a:r>
            <a:endParaRPr kumimoji="1"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C5B3202-EBF3-034E-94F9-241AC222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r="20807" b="37889"/>
          <a:stretch/>
        </p:blipFill>
        <p:spPr bwMode="auto">
          <a:xfrm>
            <a:off x="473112" y="1338372"/>
            <a:ext cx="2784179" cy="3103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95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4354285" y="772872"/>
            <a:ext cx="7613822" cy="53231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4616189" y="85647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4486663" y="1098567"/>
            <a:ext cx="7139640" cy="48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400" dirty="0"/>
              <a:t>【2019</a:t>
            </a:r>
            <a:r>
              <a:rPr lang="zh-CN" altLang="en-US" sz="2400" dirty="0"/>
              <a:t>年</a:t>
            </a:r>
            <a:r>
              <a:rPr lang="en-US" altLang="zh-CN" sz="2400" dirty="0"/>
              <a:t>2</a:t>
            </a:r>
            <a:r>
              <a:rPr lang="zh-CN" altLang="en-US" sz="2400" dirty="0"/>
              <a:t>月</a:t>
            </a:r>
            <a:r>
              <a:rPr lang="en-US" altLang="zh-CN" sz="2400" dirty="0"/>
              <a:t>8</a:t>
            </a:r>
            <a:r>
              <a:rPr lang="zh-CN" altLang="en-US" sz="2400" dirty="0"/>
              <a:t>日</a:t>
            </a:r>
            <a:r>
              <a:rPr lang="en-US" altLang="zh-CN" sz="2400" dirty="0"/>
              <a:t>】</a:t>
            </a:r>
            <a:r>
              <a:rPr lang="zh-CN" altLang="en-US" sz="2400" dirty="0"/>
              <a:t>在直播中，回答网友提问时，不知“什么是知网”，被质疑博士学位论文造假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400" dirty="0"/>
              <a:t>【</a:t>
            </a:r>
            <a:r>
              <a:rPr lang="zh-CN" altLang="en-US" sz="2400" dirty="0"/>
              <a:t> </a:t>
            </a:r>
            <a:r>
              <a:rPr lang="en-US" altLang="zh-CN" sz="2400" dirty="0"/>
              <a:t>2019</a:t>
            </a:r>
            <a:r>
              <a:rPr lang="zh-CN" altLang="en-US" sz="2400" dirty="0"/>
              <a:t>年</a:t>
            </a:r>
            <a:r>
              <a:rPr lang="en-US" altLang="zh-CN" sz="2400" dirty="0"/>
              <a:t>2</a:t>
            </a:r>
            <a:r>
              <a:rPr lang="zh-CN" altLang="en-US" sz="2400" dirty="0"/>
              <a:t>月</a:t>
            </a:r>
            <a:r>
              <a:rPr lang="en-US" altLang="zh-CN" sz="2400" dirty="0"/>
              <a:t>11</a:t>
            </a:r>
            <a:r>
              <a:rPr lang="zh-CN" altLang="en-US" sz="2400" dirty="0"/>
              <a:t>日</a:t>
            </a:r>
            <a:r>
              <a:rPr lang="en-US" altLang="zh-CN" sz="2400" dirty="0"/>
              <a:t>】</a:t>
            </a:r>
            <a:r>
              <a:rPr lang="zh-CN" altLang="en-US" sz="2400" dirty="0"/>
              <a:t>北京电影学院已经成立调查组并按照相关程序启动调查程序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400" dirty="0"/>
              <a:t>【</a:t>
            </a:r>
            <a:r>
              <a:rPr lang="zh-CN" altLang="en-US" sz="2400" dirty="0"/>
              <a:t> </a:t>
            </a:r>
            <a:r>
              <a:rPr lang="en-US" altLang="zh-CN" sz="2400" dirty="0"/>
              <a:t>2019</a:t>
            </a:r>
            <a:r>
              <a:rPr lang="zh-CN" altLang="en-US" sz="2400" dirty="0"/>
              <a:t>年</a:t>
            </a:r>
            <a:r>
              <a:rPr lang="en-US" altLang="zh-CN" sz="2400" dirty="0"/>
              <a:t>2</a:t>
            </a:r>
            <a:r>
              <a:rPr lang="zh-CN" altLang="en-US" sz="2400" dirty="0"/>
              <a:t>月</a:t>
            </a:r>
            <a:r>
              <a:rPr lang="en-US" altLang="zh-CN" sz="2400" dirty="0"/>
              <a:t>16</a:t>
            </a:r>
            <a:r>
              <a:rPr lang="zh-CN" altLang="en-US" sz="2400" dirty="0"/>
              <a:t>日</a:t>
            </a:r>
            <a:r>
              <a:rPr lang="en-US" altLang="zh-CN" sz="2400" dirty="0"/>
              <a:t>】</a:t>
            </a:r>
            <a:r>
              <a:rPr lang="zh-CN" altLang="en-US" sz="2400" dirty="0"/>
              <a:t>北京大学发布关于招募翟天临为博士后的调查说明，确认翟天临存在学术不端行为，同意翟天临退站，责成光华管理学院作出深刻检查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400" dirty="0"/>
              <a:t>【</a:t>
            </a:r>
            <a:r>
              <a:rPr lang="zh-CN" altLang="en-US" sz="2400" dirty="0"/>
              <a:t> </a:t>
            </a:r>
            <a:r>
              <a:rPr lang="en-US" altLang="zh-CN" sz="2400" dirty="0"/>
              <a:t>2019</a:t>
            </a:r>
            <a:r>
              <a:rPr lang="zh-CN" altLang="en-US" sz="2400" dirty="0"/>
              <a:t>年</a:t>
            </a:r>
            <a:r>
              <a:rPr lang="en-US" altLang="zh-CN" sz="2400" dirty="0"/>
              <a:t>2</a:t>
            </a:r>
            <a:r>
              <a:rPr lang="zh-CN" altLang="en-US" sz="2400" dirty="0"/>
              <a:t>月</a:t>
            </a:r>
            <a:r>
              <a:rPr lang="en-US" altLang="zh-CN" sz="2400" dirty="0"/>
              <a:t>19</a:t>
            </a:r>
            <a:r>
              <a:rPr lang="zh-CN" altLang="en-US" sz="2400" dirty="0"/>
              <a:t>日</a:t>
            </a:r>
            <a:r>
              <a:rPr lang="en-US" altLang="zh-CN" sz="2400" dirty="0"/>
              <a:t>】</a:t>
            </a:r>
            <a:r>
              <a:rPr lang="zh-CN" altLang="en-US" sz="2400" dirty="0"/>
              <a:t>北京电影学院决定撤销翟天临博士学位</a:t>
            </a:r>
            <a:endParaRPr lang="en-US" altLang="zh-CN" sz="2400" dirty="0"/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720429" y="585007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F83130-5F5A-4E4D-9051-3C462976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7" y="747073"/>
            <a:ext cx="3953025" cy="55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86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FF493-4E2E-2540-A81D-CFD64A81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9" y="812975"/>
            <a:ext cx="3797300" cy="5308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809337-43B0-A64C-ABF6-E1B01467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878" y="705025"/>
            <a:ext cx="5702300" cy="55245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3A1FDBB-AA52-A142-83FE-9C7661E4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254" y="705025"/>
            <a:ext cx="4603824" cy="32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A0BCB1-DFD1-C14D-BE4A-A5711331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79" y="3923233"/>
            <a:ext cx="4641593" cy="240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2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65229" y="855678"/>
            <a:ext cx="8718044" cy="48404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规范和伦理为什么重要？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8855583" y="855678"/>
            <a:ext cx="3017359" cy="48404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9046084" y="92190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8855583" y="1444925"/>
            <a:ext cx="3086442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不告而取，是为窃</a:t>
            </a:r>
            <a:endParaRPr lang="en-US" altLang="zh-CN" sz="2400" dirty="0"/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伪造成果</a:t>
            </a:r>
            <a:r>
              <a:rPr lang="en-US" altLang="zh-CN" sz="2400" dirty="0"/>
              <a:t>——</a:t>
            </a:r>
            <a:r>
              <a:rPr lang="zh-CN" altLang="en-US" sz="2400" dirty="0"/>
              <a:t>别人需花费大量的资源证伪该“成果”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619116" y="550995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529E775-4978-1F44-A04E-8E5F28F68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" y="912279"/>
            <a:ext cx="5181600" cy="4546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C7B276-F072-724F-81FE-DD010329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72" y="912278"/>
            <a:ext cx="3354877" cy="45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9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那么</a:t>
            </a:r>
            <a:r>
              <a:rPr lang="en-US" altLang="zh-CN" dirty="0"/>
              <a:t>……</a:t>
            </a:r>
            <a:r>
              <a:rPr lang="zh-CN" altLang="en-US" dirty="0"/>
              <a:t>技巧呢？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4733" y="6438900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4617" y="6438900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688919" y="2812151"/>
            <a:ext cx="6321452" cy="357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731538" y="287609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619899" y="3087756"/>
            <a:ext cx="6343705" cy="325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/>
              <a:t>“对，我就是在为难你”</a:t>
            </a:r>
            <a:r>
              <a:rPr lang="en-US" altLang="zh-CN" sz="2000" dirty="0"/>
              <a:t>——</a:t>
            </a:r>
            <a:r>
              <a:rPr lang="zh-CN" altLang="en-US" sz="2000" dirty="0"/>
              <a:t>因为真理需经得起检验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/>
              <a:t>同行评议保证了科研的质量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/>
              <a:t>导师是你的第一位审稿人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/>
              <a:t>技巧不是万能的</a:t>
            </a:r>
            <a:r>
              <a:rPr lang="en-US" altLang="zh-CN" sz="2000" dirty="0"/>
              <a:t>——</a:t>
            </a:r>
            <a:r>
              <a:rPr lang="zh-CN" altLang="en-US" sz="2000" dirty="0"/>
              <a:t>好的研究才是一篇好文章的根本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/>
              <a:t>论文是传播你的研究成果的途径</a:t>
            </a:r>
            <a:r>
              <a:rPr lang="en-US" altLang="zh-CN" sz="2000" dirty="0"/>
              <a:t>——</a:t>
            </a:r>
            <a:r>
              <a:rPr lang="zh-CN" altLang="en-US" sz="2000" dirty="0"/>
              <a:t>行文逻辑清晰、用语准确、符合规范</a:t>
            </a:r>
            <a:r>
              <a:rPr lang="en-US" altLang="zh-CN" sz="2000" dirty="0"/>
              <a:t>——</a:t>
            </a:r>
            <a:r>
              <a:rPr lang="zh-CN" altLang="en-US" sz="2000" dirty="0"/>
              <a:t>减少审稿人和读者的误解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/>
              <a:t>写好审稿</a:t>
            </a:r>
            <a:r>
              <a:rPr lang="en-US" altLang="zh-CN" sz="2000" dirty="0"/>
              <a:t>Reply</a:t>
            </a:r>
            <a:r>
              <a:rPr lang="zh-CN" altLang="en-US" sz="2000" dirty="0"/>
              <a:t>的技巧</a:t>
            </a:r>
            <a:endParaRPr lang="en-US" altLang="zh-CN" sz="2000" dirty="0"/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549482" y="632197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FB3079-9B94-EF4D-821B-1B9F48A2A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9" y="721181"/>
            <a:ext cx="4436243" cy="59149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8CFDF7-79BD-5F42-9CA5-249BBDC8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152" y="721181"/>
            <a:ext cx="3149600" cy="2032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3A076C6-0424-2C4F-B271-22EE9579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54" y="70111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77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0C1C8B2-8B37-B44C-AE5D-8C1AE271F9B2}"/>
              </a:ext>
            </a:extLst>
          </p:cNvPr>
          <p:cNvSpPr/>
          <p:nvPr/>
        </p:nvSpPr>
        <p:spPr>
          <a:xfrm>
            <a:off x="4655303" y="923488"/>
            <a:ext cx="351743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ight-quote-sign_36811">
            <a:extLst>
              <a:ext uri="{FF2B5EF4-FFF2-40B4-BE49-F238E27FC236}">
                <a16:creationId xmlns:a16="http://schemas.microsoft.com/office/drawing/2014/main" id="{66E37B24-D80E-0B45-BDB7-5E6CE0F29EF7}"/>
              </a:ext>
            </a:extLst>
          </p:cNvPr>
          <p:cNvSpPr>
            <a:spLocks noChangeAspect="1"/>
          </p:cNvSpPr>
          <p:nvPr/>
        </p:nvSpPr>
        <p:spPr bwMode="auto">
          <a:xfrm>
            <a:off x="7869838" y="373777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87417A-F495-ED48-97A5-2DD018893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982124-A77B-F542-A76C-9ABEAB6A2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EED727-6C8C-E345-BA29-E88F2DF3FD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那么</a:t>
            </a:r>
            <a:r>
              <a:rPr lang="en-US" altLang="zh-CN" dirty="0"/>
              <a:t>……</a:t>
            </a:r>
            <a:r>
              <a:rPr lang="zh-CN" altLang="en-US" dirty="0"/>
              <a:t>技巧呢？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9423D9-762A-D84C-9133-773BBD57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923488"/>
            <a:ext cx="39624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9BA730-3879-2D4A-AF32-ACADF7E9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41" y="923488"/>
            <a:ext cx="3046377" cy="30374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5C7F1A-CC4B-2543-865E-044CCE351559}"/>
              </a:ext>
            </a:extLst>
          </p:cNvPr>
          <p:cNvSpPr txBox="1"/>
          <p:nvPr/>
        </p:nvSpPr>
        <p:spPr>
          <a:xfrm>
            <a:off x="4981305" y="1449943"/>
            <a:ext cx="2888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张老师，我这周看了篇文献，他们没考虑</a:t>
            </a:r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xxx</a:t>
            </a:r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，我的创新是考虑了</a:t>
            </a:r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xxx</a:t>
            </a:r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，应该效果比他们的好</a:t>
            </a:r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61AB212C-67B1-DB4E-BC84-63016EFF9CA6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4450546" y="751202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1EEFAB-0BF3-CA46-BEF0-DD46AA7D62F1}"/>
              </a:ext>
            </a:extLst>
          </p:cNvPr>
          <p:cNvSpPr txBox="1"/>
          <p:nvPr/>
        </p:nvSpPr>
        <p:spPr>
          <a:xfrm>
            <a:off x="319056" y="4320331"/>
            <a:ext cx="11761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kumimoji="1" lang="zh-CN" altLang="en-US" sz="2400" dirty="0"/>
              <a:t>所有研究的目的是为了传播知识</a:t>
            </a:r>
            <a:endParaRPr kumimoji="1" lang="en-US" altLang="zh-CN" sz="24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kumimoji="1" lang="zh-CN" altLang="en-US" sz="2400" dirty="0"/>
              <a:t>组会是做学术报告的雏形</a:t>
            </a:r>
            <a:endParaRPr kumimoji="1" lang="en-US" altLang="zh-CN" sz="24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kumimoji="1" lang="zh-CN" altLang="en-US" sz="2400" dirty="0"/>
              <a:t>学术报告的技巧</a:t>
            </a:r>
            <a:endParaRPr kumimoji="1"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512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605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342900" y="1196077"/>
            <a:ext cx="5400373" cy="4866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474987" y="132295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850163" y="1683643"/>
            <a:ext cx="4626997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/>
              <a:t>学术论文写作与发表规范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结构的逻辑性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语言的逻辑性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论证的逻辑性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写作伦理与规范</a:t>
            </a:r>
            <a:br>
              <a:rPr lang="en-US" altLang="zh-CN" sz="2400" dirty="0"/>
            </a:b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Abstract &amp; Keywords</a:t>
            </a:r>
            <a:r>
              <a:rPr lang="zh-CN" altLang="en-US" sz="2400" dirty="0"/>
              <a:t>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Introduction</a:t>
            </a:r>
            <a:r>
              <a:rPr lang="zh-CN" altLang="en-US" sz="2400" dirty="0"/>
              <a:t>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Main Result</a:t>
            </a:r>
            <a:r>
              <a:rPr lang="zh-CN" altLang="en-US" sz="2400" dirty="0"/>
              <a:t>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Conclusion</a:t>
            </a:r>
            <a:r>
              <a:rPr lang="zh-CN" altLang="en-US" sz="2400" dirty="0"/>
              <a:t>的写法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5F194C5-EB86-064F-BD1C-895E7998131C}"/>
              </a:ext>
            </a:extLst>
          </p:cNvPr>
          <p:cNvSpPr/>
          <p:nvPr/>
        </p:nvSpPr>
        <p:spPr>
          <a:xfrm>
            <a:off x="6096000" y="1196077"/>
            <a:ext cx="5400373" cy="4866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DD7AC51F-06EF-F840-9A50-E1FF7ECA54A5}"/>
              </a:ext>
            </a:extLst>
          </p:cNvPr>
          <p:cNvSpPr/>
          <p:nvPr/>
        </p:nvSpPr>
        <p:spPr>
          <a:xfrm>
            <a:off x="6228087" y="132295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BC5451-0452-8F4D-83E7-F2D251E3E33E}"/>
              </a:ext>
            </a:extLst>
          </p:cNvPr>
          <p:cNvSpPr txBox="1"/>
          <p:nvPr/>
        </p:nvSpPr>
        <p:spPr>
          <a:xfrm>
            <a:off x="6603263" y="1683643"/>
            <a:ext cx="4626997" cy="139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/>
              <a:t>学术交流的形式和规范 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如何做好学术报告？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特邀报告：如何回复审稿意见？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23559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342900" y="1196077"/>
            <a:ext cx="5400373" cy="4866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474987" y="132295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850163" y="1683643"/>
            <a:ext cx="4626997" cy="440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/>
              <a:t>学术论文写作与发表规范</a:t>
            </a:r>
            <a:r>
              <a:rPr lang="en-US" altLang="zh-CN" sz="2800" b="1" dirty="0"/>
              <a:t>-</a:t>
            </a:r>
            <a:r>
              <a:rPr lang="en" altLang="zh-CN" sz="2800" b="1" dirty="0"/>
              <a:t>III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英文学术写作规范与细节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中文学术写作规范与细节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特邀报告：如何使用</a:t>
            </a:r>
            <a:r>
              <a:rPr lang="en-US" altLang="zh-CN" sz="2400" dirty="0"/>
              <a:t>latex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800" b="1" dirty="0"/>
              <a:t>伦理与规范：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动物实验伦理介绍及案例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实验数据采集、分析及规范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工程伦理介绍及案例分析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特邀报告：如何选择自动化领域的期刊</a:t>
            </a:r>
            <a:endParaRPr lang="en-US" altLang="zh-CN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5F194C5-EB86-064F-BD1C-895E7998131C}"/>
              </a:ext>
            </a:extLst>
          </p:cNvPr>
          <p:cNvSpPr/>
          <p:nvPr/>
        </p:nvSpPr>
        <p:spPr>
          <a:xfrm>
            <a:off x="6096000" y="1196077"/>
            <a:ext cx="5400373" cy="4866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DD7AC51F-06EF-F840-9A50-E1FF7ECA54A5}"/>
              </a:ext>
            </a:extLst>
          </p:cNvPr>
          <p:cNvSpPr/>
          <p:nvPr/>
        </p:nvSpPr>
        <p:spPr>
          <a:xfrm>
            <a:off x="6228087" y="132295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BC5451-0452-8F4D-83E7-F2D251E3E33E}"/>
              </a:ext>
            </a:extLst>
          </p:cNvPr>
          <p:cNvSpPr txBox="1"/>
          <p:nvPr/>
        </p:nvSpPr>
        <p:spPr>
          <a:xfrm>
            <a:off x="6603263" y="1683643"/>
            <a:ext cx="4626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做一名遵守规范的科学家的收益分析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知名科学家事例介绍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知名科学家事例分析</a:t>
            </a:r>
          </a:p>
        </p:txBody>
      </p:sp>
    </p:spTree>
    <p:extLst>
      <p:ext uri="{BB962C8B-B14F-4D97-AF65-F5344CB8AC3E}">
        <p14:creationId xmlns:p14="http://schemas.microsoft.com/office/powerpoint/2010/main" val="362316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学术写作为什么难？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26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A32652-7524-2241-BB4E-04CEA87A8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860CE-63D0-B34D-A62C-7D7CE9137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07BF2E-0668-334B-92D5-53C5E91AF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语言会带来问题吗？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F4E397-2EC8-9F4B-9948-6579994648E5}"/>
              </a:ext>
            </a:extLst>
          </p:cNvPr>
          <p:cNvSpPr txBox="1"/>
          <p:nvPr/>
        </p:nvSpPr>
        <p:spPr>
          <a:xfrm>
            <a:off x="536895" y="1090569"/>
            <a:ext cx="10805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我们的母语非英语</a:t>
            </a:r>
            <a:endParaRPr kumimoji="1"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理解英语已经挺难了，“用英语写论文”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“难于上青天”？</a:t>
            </a:r>
            <a:endParaRPr kumimoji="1"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审稿人建议“</a:t>
            </a:r>
            <a:r>
              <a:rPr kumimoji="1" lang="en-US" altLang="zh-CN" sz="2400" dirty="0"/>
              <a:t>modify the manuscript with the help of native speakers</a:t>
            </a:r>
            <a:r>
              <a:rPr kumimoji="1" lang="zh-CN" altLang="en-US" sz="2400" dirty="0"/>
              <a:t>”</a:t>
            </a:r>
            <a:endParaRPr kumimoji="1"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97ED1C-C8E4-1B43-AEE6-357C8BDB009E}"/>
              </a:ext>
            </a:extLst>
          </p:cNvPr>
          <p:cNvSpPr txBox="1"/>
          <p:nvPr/>
        </p:nvSpPr>
        <p:spPr>
          <a:xfrm>
            <a:off x="536894" y="2828835"/>
            <a:ext cx="10805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高中英语足以应付大部分学术写作！</a:t>
            </a:r>
            <a:endParaRPr kumimoji="1"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其实学术写作也常常困扰“</a:t>
            </a:r>
            <a:r>
              <a:rPr kumimoji="1" lang="en-US" altLang="zh-CN" sz="2400" dirty="0"/>
              <a:t>native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speaker</a:t>
            </a:r>
            <a:r>
              <a:rPr kumimoji="1" lang="zh-CN" altLang="en-US" sz="2400" dirty="0"/>
              <a:t>”</a:t>
            </a:r>
            <a:endParaRPr kumimoji="1"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BCF330-2D81-DF48-9D08-24413D12CA17}"/>
              </a:ext>
            </a:extLst>
          </p:cNvPr>
          <p:cNvSpPr txBox="1"/>
          <p:nvPr/>
        </p:nvSpPr>
        <p:spPr>
          <a:xfrm>
            <a:off x="536893" y="4218368"/>
            <a:ext cx="10805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一篇好的文章：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谋篇布局，文章的行文逻辑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语言表述的逻辑性、连贯性和准确性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3230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4E348C-67D3-4A4C-9419-2F78A549F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课程微信群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5C0097-7E90-B24C-85A0-96B385A89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59427D-C801-6648-87BB-CE47FD6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4E4C2F-6E5D-3343-9462-3C675015658C}"/>
              </a:ext>
            </a:extLst>
          </p:cNvPr>
          <p:cNvSpPr txBox="1"/>
          <p:nvPr/>
        </p:nvSpPr>
        <p:spPr>
          <a:xfrm>
            <a:off x="4869137" y="1014959"/>
            <a:ext cx="6652304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课程信息通知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欢迎大家聊天、交流学术、斗图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C5D28D-3C84-8846-A5E9-9644CDD0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33" y="2824480"/>
            <a:ext cx="3335020" cy="2466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6FC74B-689E-CBE9-D549-F50AC1769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" y="774700"/>
            <a:ext cx="47625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A32652-7524-2241-BB4E-04CEA87A8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860CE-63D0-B34D-A62C-7D7CE9137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07BF2E-0668-334B-92D5-53C5E91AF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写作的障碍来自哪里？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65573E-D87D-0847-9848-853DF4ED496A}"/>
              </a:ext>
            </a:extLst>
          </p:cNvPr>
          <p:cNvSpPr txBox="1"/>
          <p:nvPr/>
        </p:nvSpPr>
        <p:spPr>
          <a:xfrm>
            <a:off x="319054" y="4136379"/>
            <a:ext cx="6770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3200" dirty="0"/>
              <a:t>写得太少：</a:t>
            </a:r>
            <a:endParaRPr kumimoji="1" lang="en-US" altLang="zh-CN" sz="32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sz="2400" dirty="0"/>
              <a:t>创意写作：包括诗歌、小说、散文、杂文等</a:t>
            </a:r>
            <a:endParaRPr kumimoji="1" lang="en-US" altLang="zh-CN" sz="2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sz="2400" dirty="0">
                <a:solidFill>
                  <a:srgbClr val="FF0000"/>
                </a:solidFill>
              </a:rPr>
              <a:t>学术写作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D62535D-1627-7046-A833-600690BC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6" y="677401"/>
            <a:ext cx="6124488" cy="34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E9F55D-3B4B-854D-B37C-B31E1113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23" y="677401"/>
            <a:ext cx="4267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01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A32652-7524-2241-BB4E-04CEA87A8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860CE-63D0-B34D-A62C-7D7CE9137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07BF2E-0668-334B-92D5-53C5E91AF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创意写作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学术写作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F4E397-2EC8-9F4B-9948-6579994648E5}"/>
              </a:ext>
            </a:extLst>
          </p:cNvPr>
          <p:cNvSpPr txBox="1"/>
          <p:nvPr/>
        </p:nvSpPr>
        <p:spPr>
          <a:xfrm>
            <a:off x="436228" y="1149292"/>
            <a:ext cx="5217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创意写作：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语言需要生动形象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需要修辞手法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描述个人的主观感受和经验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背诵课文有助于提高写作水平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目的：阅读之后发人深省、获得文学享受</a:t>
            </a:r>
            <a:endParaRPr kumimoji="1"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684215-13B4-A84D-B173-57CB17B8933B}"/>
              </a:ext>
            </a:extLst>
          </p:cNvPr>
          <p:cNvSpPr txBox="1"/>
          <p:nvPr/>
        </p:nvSpPr>
        <p:spPr>
          <a:xfrm>
            <a:off x="6016304" y="1149292"/>
            <a:ext cx="5739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学术写作：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语言力求精确简洁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强调行文逻辑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基于客观事实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分析文章逻辑有助于提高写作水平</a:t>
            </a:r>
            <a:endParaRPr kumimoji="1" lang="en-US" altLang="zh-CN" sz="2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目的：阅读之后了解科学事实，获得科学知识</a:t>
            </a:r>
            <a:endParaRPr kumimoji="1" lang="en-US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847ACA-2A17-A945-B1A2-1E49A3E13324}"/>
              </a:ext>
            </a:extLst>
          </p:cNvPr>
          <p:cNvSpPr txBox="1"/>
          <p:nvPr/>
        </p:nvSpPr>
        <p:spPr>
          <a:xfrm>
            <a:off x="436228" y="4229619"/>
            <a:ext cx="11518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创意写作：门槛低，但需要天赋</a:t>
            </a:r>
            <a:endParaRPr kumimoji="1"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/>
              <a:t>学术写作：门槛高，但经过训练，人人都行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56216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AF5014-CD8A-DD45-A3DA-F33B61CB50B8}"/>
              </a:ext>
            </a:extLst>
          </p:cNvPr>
          <p:cNvSpPr/>
          <p:nvPr/>
        </p:nvSpPr>
        <p:spPr>
          <a:xfrm>
            <a:off x="5478933" y="4022135"/>
            <a:ext cx="5939585" cy="2280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1FDB7DAA-BF70-BF47-9710-FC0C82A9AB4E}"/>
              </a:ext>
            </a:extLst>
          </p:cNvPr>
          <p:cNvSpPr>
            <a:spLocks noChangeAspect="1"/>
          </p:cNvSpPr>
          <p:nvPr/>
        </p:nvSpPr>
        <p:spPr bwMode="auto">
          <a:xfrm>
            <a:off x="11164690" y="605664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14306" y="732971"/>
            <a:ext cx="5017665" cy="5569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写作的障碍来自哪里？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622435" y="410480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951286" y="4146794"/>
            <a:ext cx="4994877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情绪会极大地影响你的写作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写论文应当是成就感爆棚的时候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理想的写论文状态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心流（</a:t>
            </a:r>
            <a:r>
              <a:rPr lang="e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flow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CAAE7B-2E42-544C-9131-17EFDDD6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8" y="804272"/>
            <a:ext cx="4470400" cy="257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F2C628-F2C2-474A-9C63-977C41B27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00" y="3453673"/>
            <a:ext cx="3204239" cy="2856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B8DFC0-227D-5041-8AD3-D8813DC70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35" y="706570"/>
            <a:ext cx="5939585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1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05FD11-7D10-22FB-4877-3779EE2D7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写作的障碍来自哪里？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1CF26-CD57-2CEB-B88F-612FDA0B6E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B61228-E5F7-1ECA-64B3-F051E8182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A6CF8D-02F5-CC22-7BA9-EE286FE2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73153"/>
            <a:ext cx="3920028" cy="56657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25950A-6BFE-3518-31FD-A5DBD96DB7CF}"/>
              </a:ext>
            </a:extLst>
          </p:cNvPr>
          <p:cNvSpPr txBox="1"/>
          <p:nvPr/>
        </p:nvSpPr>
        <p:spPr>
          <a:xfrm>
            <a:off x="5369231" y="664915"/>
            <a:ext cx="6269962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情绪会极大地影响你的写作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导师是你的第一位审稿人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回复审稿人意见会极大地影响心情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take it personal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虚心接受，据理力争，逐条回复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CDD04D-4EC3-CE87-5C92-85515D56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12" y="3177852"/>
            <a:ext cx="4033812" cy="36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45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A32652-7524-2241-BB4E-04CEA87A8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860CE-63D0-B34D-A62C-7D7CE9137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07BF2E-0668-334B-92D5-53C5E91AF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48F375-E020-1B4B-A600-9F2617F0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65" y="0"/>
            <a:ext cx="2717483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D40D45-3A97-E740-B3A8-58A46572780E}"/>
              </a:ext>
            </a:extLst>
          </p:cNvPr>
          <p:cNvSpPr/>
          <p:nvPr/>
        </p:nvSpPr>
        <p:spPr>
          <a:xfrm>
            <a:off x="472626" y="3167390"/>
            <a:ext cx="53078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愿大家能爱上科研、快乐科研，写出好论文！</a:t>
            </a:r>
          </a:p>
        </p:txBody>
      </p:sp>
    </p:spTree>
    <p:extLst>
      <p:ext uri="{BB962C8B-B14F-4D97-AF65-F5344CB8AC3E}">
        <p14:creationId xmlns:p14="http://schemas.microsoft.com/office/powerpoint/2010/main" val="873375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>
          <a:xfrm>
            <a:off x="0" y="-13348"/>
            <a:ext cx="12192000" cy="3442348"/>
          </a:xfrm>
        </p:spPr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如何写出一篇好论文？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4800" dirty="0"/>
              <a:t>热爱你的研究！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5" y="1851660"/>
            <a:ext cx="2895125" cy="457200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800" b="1" dirty="0">
                  <a:solidFill>
                    <a:schemeClr val="accent1"/>
                  </a:solidFill>
                </a:rPr>
                <a:t>问题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7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读研究生究竟在读什么？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在这门课中你将学到什么？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课程大纲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学术写作为什么难？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读研究生究竟在读什么？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ECD59E-1B86-0344-A382-33EE90B428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14306" y="872455"/>
            <a:ext cx="3587243" cy="47269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研究生</a:t>
            </a:r>
            <a:r>
              <a:rPr lang="en-US" altLang="zh-CN" dirty="0"/>
              <a:t>VS</a:t>
            </a:r>
            <a:r>
              <a:rPr lang="zh-CN" altLang="en-US" dirty="0"/>
              <a:t>本科生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4144162" y="872455"/>
            <a:ext cx="7552538" cy="47269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4315375" y="101649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4315375" y="1258587"/>
            <a:ext cx="7181367" cy="363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本科的任务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把课上好，建立专业基础知识体系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研究生的任务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把课上好，</a:t>
            </a:r>
            <a:r>
              <a:rPr lang="zh-CN" altLang="en-US" sz="2400" dirty="0">
                <a:solidFill>
                  <a:srgbClr val="FF0000"/>
                </a:solidFill>
              </a:rPr>
              <a:t>拓展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专业知识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在专业细分领域有</a:t>
            </a:r>
            <a:r>
              <a:rPr lang="zh-CN" altLang="en-US" sz="2400" dirty="0">
                <a:solidFill>
                  <a:srgbClr val="FF0000"/>
                </a:solidFill>
              </a:rPr>
              <a:t>原创性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的成果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科研：绕不开的迷雾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442872" y="533735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5EE593-59D2-3941-956F-0DA8C5D5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4" y="1258587"/>
            <a:ext cx="3131462" cy="39218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09C2CD-2A39-2C4F-8BAD-F5899BB82192}"/>
              </a:ext>
            </a:extLst>
          </p:cNvPr>
          <p:cNvSpPr txBox="1"/>
          <p:nvPr/>
        </p:nvSpPr>
        <p:spPr>
          <a:xfrm>
            <a:off x="849600" y="3752621"/>
            <a:ext cx="66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学士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DDA9212-DBB5-3C4F-9E3A-4E4A2182271E}"/>
              </a:ext>
            </a:extLst>
          </p:cNvPr>
          <p:cNvSpPr txBox="1"/>
          <p:nvPr/>
        </p:nvSpPr>
        <p:spPr>
          <a:xfrm>
            <a:off x="3144903" y="2272249"/>
            <a:ext cx="79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硕士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1591E9-4FBF-CC4B-B80C-CAAB14271BA8}"/>
              </a:ext>
            </a:extLst>
          </p:cNvPr>
          <p:cNvSpPr/>
          <p:nvPr/>
        </p:nvSpPr>
        <p:spPr>
          <a:xfrm>
            <a:off x="858315" y="12014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博士</a:t>
            </a:r>
            <a:endParaRPr lang="zh-CN" altLang="en-US" dirty="0"/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94F93813-785A-3947-AB94-306B6010CA99}"/>
              </a:ext>
            </a:extLst>
          </p:cNvPr>
          <p:cNvSpPr/>
          <p:nvPr/>
        </p:nvSpPr>
        <p:spPr>
          <a:xfrm>
            <a:off x="2027683" y="2979079"/>
            <a:ext cx="1466686" cy="7633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科研</a:t>
            </a:r>
          </a:p>
        </p:txBody>
      </p:sp>
      <p:sp>
        <p:nvSpPr>
          <p:cNvPr id="37" name="云形 36">
            <a:extLst>
              <a:ext uri="{FF2B5EF4-FFF2-40B4-BE49-F238E27FC236}">
                <a16:creationId xmlns:a16="http://schemas.microsoft.com/office/drawing/2014/main" id="{C4A826B5-413F-B04D-B470-C870A3246BED}"/>
              </a:ext>
            </a:extLst>
          </p:cNvPr>
          <p:cNvSpPr/>
          <p:nvPr/>
        </p:nvSpPr>
        <p:spPr>
          <a:xfrm>
            <a:off x="1882114" y="1613981"/>
            <a:ext cx="1466686" cy="7633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科研</a:t>
            </a:r>
          </a:p>
        </p:txBody>
      </p:sp>
    </p:spTree>
    <p:extLst>
      <p:ext uri="{BB962C8B-B14F-4D97-AF65-F5344CB8AC3E}">
        <p14:creationId xmlns:p14="http://schemas.microsoft.com/office/powerpoint/2010/main" val="250320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90543" y="872455"/>
            <a:ext cx="490035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科研究竟在干什么？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6242001" cy="419100"/>
          </a:xfrm>
        </p:spPr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matt.might.net</a:t>
            </a:r>
            <a:r>
              <a:rPr lang="en" altLang="zh-CN" dirty="0"/>
              <a:t>/articles/</a:t>
            </a:r>
            <a:r>
              <a:rPr lang="en" altLang="zh-CN" dirty="0" err="1"/>
              <a:t>phd</a:t>
            </a:r>
            <a:r>
              <a:rPr lang="en" altLang="zh-CN" dirty="0"/>
              <a:t>-school-in-pictures/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5363852" y="872455"/>
            <a:ext cx="6332847" cy="436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5481445" y="9806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5481445" y="1536569"/>
            <a:ext cx="4107724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Might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Director of the Hugh Kaul Precision Medicine Institute at the University of Alabama at Birmingham (UAB)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Hugh Kaul Endowed Chair of Personalized Medicine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Professor of Internal Medicine and a Professor of Computer Science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7F9BA-39D9-7840-8E06-B788BEF53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" y="1618218"/>
            <a:ext cx="4570084" cy="342756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17C53A5-F316-FD42-B78C-A19AFB281E2C}"/>
              </a:ext>
            </a:extLst>
          </p:cNvPr>
          <p:cNvSpPr/>
          <p:nvPr/>
        </p:nvSpPr>
        <p:spPr>
          <a:xfrm>
            <a:off x="342900" y="971887"/>
            <a:ext cx="457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Imagine a circle that contains all of human knowledge:</a:t>
            </a:r>
            <a:endParaRPr lang="zh-CN" altLang="en-US" dirty="0"/>
          </a:p>
        </p:txBody>
      </p:sp>
      <p:pic>
        <p:nvPicPr>
          <p:cNvPr id="26" name="Picture 2" descr="White House strategist to lead UAB&amp;#39;s Personalized Medicine Institute -  School of Medicine - News | UAB">
            <a:extLst>
              <a:ext uri="{FF2B5EF4-FFF2-40B4-BE49-F238E27FC236}">
                <a16:creationId xmlns:a16="http://schemas.microsoft.com/office/drawing/2014/main" id="{94BD5559-4D99-994F-A576-471ECD9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26" y="1247501"/>
            <a:ext cx="1599875" cy="2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463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16666</TotalTime>
  <Words>2369</Words>
  <Application>Microsoft Macintosh PowerPoint</Application>
  <PresentationFormat>宽屏</PresentationFormat>
  <Paragraphs>273</Paragraphs>
  <Slides>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学术写作、规范与伦理</vt:lpstr>
      <vt:lpstr>PowerPoint 演示文稿</vt:lpstr>
      <vt:lpstr>PowerPoint 演示文稿</vt:lpstr>
      <vt:lpstr>PowerPoint 演示文稿</vt:lpstr>
      <vt:lpstr>如何写出一篇好论文？</vt:lpstr>
      <vt:lpstr>PowerPoint 演示文稿</vt:lpstr>
      <vt:lpstr>读研究生究竟在读什么？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课程大纲</vt:lpstr>
      <vt:lpstr>PowerPoint 演示文稿</vt:lpstr>
      <vt:lpstr>PowerPoint 演示文稿</vt:lpstr>
      <vt:lpstr>学术写作为什么难？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Han Zhang</cp:lastModifiedBy>
  <cp:revision>170</cp:revision>
  <dcterms:created xsi:type="dcterms:W3CDTF">2019-01-23T14:14:04Z</dcterms:created>
  <dcterms:modified xsi:type="dcterms:W3CDTF">2022-09-22T05:33:17Z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